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330" r:id="rId2"/>
    <p:sldId id="319" r:id="rId3"/>
    <p:sldId id="304" r:id="rId4"/>
    <p:sldId id="305" r:id="rId5"/>
    <p:sldId id="313" r:id="rId6"/>
    <p:sldId id="316" r:id="rId7"/>
    <p:sldId id="306" r:id="rId8"/>
    <p:sldId id="318" r:id="rId9"/>
    <p:sldId id="309" r:id="rId10"/>
    <p:sldId id="320" r:id="rId11"/>
    <p:sldId id="321" r:id="rId12"/>
    <p:sldId id="324" r:id="rId13"/>
    <p:sldId id="325" r:id="rId14"/>
    <p:sldId id="326" r:id="rId15"/>
    <p:sldId id="327" r:id="rId16"/>
    <p:sldId id="328" r:id="rId17"/>
    <p:sldId id="314" r:id="rId18"/>
    <p:sldId id="329" r:id="rId19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E6F71-B834-4093-9C7F-66D0F0041359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7E452-487C-4622-8DFC-217A2AC7E7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02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87AE-AF6A-433E-8B94-8FC7B9D46D60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C1D01-58D6-4F74-98F5-7CE17BE69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80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22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54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72008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36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32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8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3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9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8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1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26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3549" y="1624013"/>
            <a:ext cx="10972800" cy="4525963"/>
          </a:xfrm>
          <a:prstGeom prst="rect">
            <a:avLst/>
          </a:prstGeom>
          <a:solidFill>
            <a:srgbClr val="DAE4F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\\svs-fil01\tshomes$\zimmereg\Desktop\Logo Fördervere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62189" y="44624"/>
            <a:ext cx="1920212" cy="829922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609600" y="92532"/>
            <a:ext cx="7416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Käthe-Kollwitz-Schule </a:t>
            </a:r>
            <a:b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ntegrierte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esamt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chule Langenselbold</a:t>
            </a:r>
            <a:b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Main-Kinzig-Kreis</a:t>
            </a:r>
            <a:endParaRPr lang="de-DE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B4C0239B-4AF5-D546-9322-2F648FCE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766"/>
            <a:ext cx="10515600" cy="829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70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4800" dirty="0" smtClean="0">
              <a:latin typeface="Caflisch Script Pro Regular" panose="020F0403020208020904" pitchFamily="34" charset="0"/>
            </a:endParaRPr>
          </a:p>
          <a:p>
            <a:pPr marL="0" indent="0" algn="ctr">
              <a:buNone/>
            </a:pP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Herzlich </a:t>
            </a: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willkommen </a:t>
            </a:r>
          </a:p>
          <a:p>
            <a:pPr marL="0" indent="0" algn="ctr">
              <a:buNone/>
            </a:pP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zur Informationsveranstaltung </a:t>
            </a:r>
          </a:p>
          <a:p>
            <a:pPr marL="0" indent="0" algn="ctr">
              <a:buNone/>
            </a:pP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„Wahlpflichtunterricht an </a:t>
            </a: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der Käthe-Kollwitz-Schule</a:t>
            </a: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“</a:t>
            </a:r>
          </a:p>
          <a:p>
            <a:pPr algn="ctr"/>
            <a:endParaRPr lang="de-DE" dirty="0">
              <a:latin typeface="Caflisch Script Pro Regular" panose="020F04030202080209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8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die Wahl der 2. Fremdsprache?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de-DE" alt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9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alt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den Erwerb der allgemeinen Hochschulreife an einer gymnasialen Oberstufe wird die 2. Fremdsprache benötigt.</a:t>
            </a:r>
          </a:p>
          <a:p>
            <a:pPr>
              <a:defRPr/>
            </a:pPr>
            <a:r>
              <a:rPr lang="de-DE" alt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Für den Besuch des beruflichen Gymnasiums reicht die 2. Fremdsprache von Klasse 7 bis einschließlich Klasse 10 aus.</a:t>
            </a:r>
          </a:p>
          <a:p>
            <a:pPr>
              <a:defRPr/>
            </a:pPr>
            <a:r>
              <a:rPr lang="de-DE" alt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Wird der Unterricht der 2. Fremdsprache in Klasse 9 begonnen, muss er an weiterführenden Schulen (BG, Oberstufe) fortgeführt werden.</a:t>
            </a:r>
          </a:p>
          <a:p>
            <a:pPr>
              <a:defRPr/>
            </a:pPr>
            <a:r>
              <a:rPr lang="de-DE" alt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Die 2. Fremdsprache kann auch in Jahrgangsstufe 11 begonnen werden. </a:t>
            </a:r>
            <a:r>
              <a:rPr lang="de-DE" altLang="de-DE" sz="29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290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de-DE" altLang="de-DE" sz="2900" smtClean="0">
                <a:latin typeface="Arial" panose="020B0604020202020204" pitchFamily="34" charset="0"/>
                <a:cs typeface="Arial" panose="020B0604020202020204" pitchFamily="34" charset="0"/>
              </a:rPr>
              <a:t>Frühzeitig </a:t>
            </a:r>
            <a:r>
              <a:rPr lang="de-DE" alt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informieren: Nicht an </a:t>
            </a:r>
            <a:r>
              <a:rPr lang="de-DE" altLang="de-DE" sz="2900" smtClean="0">
                <a:latin typeface="Arial" panose="020B0604020202020204" pitchFamily="34" charset="0"/>
                <a:cs typeface="Arial" panose="020B0604020202020204" pitchFamily="34" charset="0"/>
              </a:rPr>
              <a:t>allen Schulen.)</a:t>
            </a:r>
            <a:endParaRPr lang="de-DE" alt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alt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bedeutet die Wahl der 2. Fremdsprache?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de-DE" altLang="de-DE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lang="de-DE" alt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2900" b="1" dirty="0">
                <a:latin typeface="Arial" panose="020B0604020202020204" pitchFamily="34" charset="0"/>
                <a:cs typeface="Arial" panose="020B0604020202020204" pitchFamily="34" charset="0"/>
              </a:rPr>
              <a:t>Entscheidung ob und wann eine 2. FS erlernt wird, sollte </a:t>
            </a:r>
            <a:r>
              <a:rPr lang="de-DE" alt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vom Entwicklungsstand </a:t>
            </a:r>
            <a:r>
              <a:rPr lang="de-DE" altLang="de-DE" sz="2900" b="1" dirty="0">
                <a:latin typeface="Arial" panose="020B0604020202020204" pitchFamily="34" charset="0"/>
                <a:cs typeface="Arial" panose="020B0604020202020204" pitchFamily="34" charset="0"/>
              </a:rPr>
              <a:t>des Kindes abhängig gemacht werden. (</a:t>
            </a:r>
            <a:r>
              <a:rPr lang="de-DE" alt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Pubertät, Leistungsmotivation</a:t>
            </a:r>
            <a:r>
              <a:rPr lang="de-DE" altLang="de-DE" sz="2900" b="1" dirty="0">
                <a:latin typeface="Arial" panose="020B0604020202020204" pitchFamily="34" charset="0"/>
                <a:cs typeface="Arial" panose="020B0604020202020204" pitchFamily="34" charset="0"/>
              </a:rPr>
              <a:t>, Leistungsverhalten, Interesse) </a:t>
            </a:r>
          </a:p>
          <a:p>
            <a:pPr marL="0" indent="0">
              <a:buNone/>
              <a:defRPr/>
            </a:pPr>
            <a:endParaRPr lang="de-DE" altLang="de-DE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6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vorsc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"/>
            <a:ext cx="9639946" cy="68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01" y="0"/>
            <a:ext cx="5140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"/>
            <a:ext cx="9717437" cy="68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11" y="3499154"/>
            <a:ext cx="4174213" cy="31306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695" y="2173629"/>
            <a:ext cx="3116647" cy="415847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10" y="1135243"/>
            <a:ext cx="2890907" cy="38728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182" y="601026"/>
            <a:ext cx="257273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20632">
            <a:off x="2123374" y="-966651"/>
            <a:ext cx="6917410" cy="92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Termine: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Rücklauf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Einwahlwünsche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Ausschließlich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 Einwurf oder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 dem Postweg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den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Briefkasten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Schule. Keine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Abgabe direkt im Sekretariat!</a:t>
            </a:r>
          </a:p>
          <a:p>
            <a:pPr marL="0" indent="0">
              <a:buNone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	Letzter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Abgabetermin: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28.06.2023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Ende 2. Pause </a:t>
            </a:r>
          </a:p>
          <a:p>
            <a:pPr marL="0" indent="0">
              <a:buNone/>
              <a:defRPr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Veröffentlichung der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Kurslisten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10.07.2023</a:t>
            </a:r>
          </a:p>
          <a:p>
            <a:pPr marL="0" indent="0">
              <a:buNone/>
              <a:defRPr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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Kurszuordnung erfolgt, ist ein Tausch im Zeitraum  </a:t>
            </a:r>
          </a:p>
          <a:p>
            <a:pPr marL="0" indent="0"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vom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10.07. – 14.07.2023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möglich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 Eine Tauschmöglichkeit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besteht nur bei vollständig 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ausgefülltem Einwahlformular.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0" indent="0"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 Der Tausch muss per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auschformular beantragt werden.</a:t>
            </a:r>
            <a:endParaRPr lang="de-DE" dirty="0"/>
          </a:p>
          <a:p>
            <a:pPr>
              <a:defRPr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Veröffentlichung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endgültigen Kurslisten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Schulportal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Hessen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Lanis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am 1.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Schultag</a:t>
            </a:r>
          </a:p>
          <a:p>
            <a:pPr marL="0" indent="0">
              <a:buNone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000" b="1" dirty="0" smtClean="0"/>
              <a:t>Sie haben jetzt die Möglichkeit, Fragen zu stellen.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6884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7AD5B-86BF-8448-A4B3-A0755D93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Wahlpflichtunterricht an der Käthe-Kollwitz-Schule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AC2FEB-DB39-E348-AABE-A0D001D4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Der Wahlpflichtunterricht dient der Ergänzung und Vertiefung des Pflichtunterrichts. Die Lernenden können ihre Kompetenzen gemäß ihrer Interessen vertiefen.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Jahrgang 7/8: Wahlpflichtbereich 1</a:t>
            </a:r>
          </a:p>
          <a:p>
            <a:pPr marL="0" indent="0">
              <a:buNone/>
            </a:pPr>
            <a:r>
              <a:rPr lang="de-DE" dirty="0" smtClean="0"/>
              <a:t>Jahrgang 9/10: Wahlpflichtbereich 1 und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6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Was sind die Rahmenbedingungen?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Wahlpflichtunterricht 1: 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3 Stunden</a:t>
            </a:r>
          </a:p>
          <a:p>
            <a:pPr marL="0" indent="0">
              <a:buNone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beachten: </a:t>
            </a:r>
          </a:p>
          <a:p>
            <a:pPr marL="0" indent="0"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- Der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Fremdsprachenunterricht: 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Stunden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- Die Einwahl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gilt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verbindlich für zwei Jahre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Wahlpflichtbereich 2: 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 Stunden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Wahlpflichtbereich wird als Nebenfach gewertet.</a:t>
            </a:r>
          </a:p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3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Wie erfolgt die Kurseinwahl?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Einwahlformular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Erst- Zweit- und Drittwunsch</a:t>
            </a:r>
          </a:p>
          <a:p>
            <a:pPr lvl="1">
              <a:spcAft>
                <a:spcPts val="1200"/>
              </a:spcAft>
              <a:defRPr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Ausnahme: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Fremdsprachenwahl</a:t>
            </a:r>
          </a:p>
          <a:p>
            <a:pPr>
              <a:spcAft>
                <a:spcPts val="12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Wichtig: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Unterschrift der Eltern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1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Angebote im Jahrgang 7/8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Französisch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Gesunde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Ernährung -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Theorie und Praxis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Schulgarten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Digitale Helden</a:t>
            </a:r>
          </a:p>
          <a:p>
            <a:pPr>
              <a:defRPr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Nawi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(Naturwissenschaften)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Darstellendes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Spiel</a:t>
            </a:r>
          </a:p>
          <a:p>
            <a:pPr>
              <a:defRPr/>
            </a:pP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Styles (Tanz)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Tonstudio</a:t>
            </a:r>
          </a:p>
          <a:p>
            <a:pPr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Werkstattarbeit - Holz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Fahrradwerkstatt</a:t>
            </a:r>
          </a:p>
          <a:p>
            <a:pPr marL="0" indent="0">
              <a:buNone/>
              <a:defRPr/>
            </a:pPr>
            <a:endParaRPr lang="de-DE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5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Angebote im Jahrgang 9/10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4133" y="1556792"/>
            <a:ext cx="10972800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Spanisch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Service Learning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Fair Trade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Geschichte am Beispiel der Stadt Langenselbold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Kreatives Schreiben</a:t>
            </a:r>
          </a:p>
          <a:p>
            <a:pPr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Streitschlichtung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Wirtschaftskunde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Chor</a:t>
            </a:r>
          </a:p>
          <a:p>
            <a:pPr>
              <a:defRPr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Nawi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Sporttheorie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„Du drehst und du verstehst“ – Lernvideos für mathematische Fragestellungen 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Schulgestaltung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Betrieblicher Praxistag</a:t>
            </a:r>
          </a:p>
          <a:p>
            <a:pPr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alt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62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2. Fremdsprache: Französisch ab Jahrgang 7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568076" y="1556792"/>
            <a:ext cx="7080423" cy="3929608"/>
          </a:xfrm>
          <a:prstGeom prst="rect">
            <a:avLst/>
          </a:prstGeom>
          <a:solidFill>
            <a:srgbClr val="DAE4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Jahrgang 7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Unterricht im Kurs ohne äußere      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Differenzierung, d.h. ohne 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Kurseinteilung </a:t>
            </a:r>
          </a:p>
          <a:p>
            <a:pPr>
              <a:defRPr/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Jahrgang 8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und folgende: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Differenzierung in A- bzw. B-Kurs</a:t>
            </a:r>
          </a:p>
          <a:p>
            <a:pPr marL="0" indent="0"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Jahrgang 7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Unterricht im Kurs ohne äußere Differenzierung, d.h. ohne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Kurseinteilung.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Jahrgang 8 und folgende:</a:t>
            </a:r>
          </a:p>
          <a:p>
            <a:pPr marL="0" indent="0">
              <a:buNone/>
            </a:pPr>
            <a:r>
              <a:rPr lang="de-DE" dirty="0" smtClean="0"/>
              <a:t>    Differenzierung in A- bzw. B-Kurs</a:t>
            </a:r>
          </a:p>
        </p:txBody>
      </p:sp>
    </p:spTree>
    <p:extLst>
      <p:ext uri="{BB962C8B-B14F-4D97-AF65-F5344CB8AC3E}">
        <p14:creationId xmlns:p14="http://schemas.microsoft.com/office/powerpoint/2010/main" val="28641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2. Fremdsprache: Spanisch ab Jahrgang 9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411362" y="1556792"/>
            <a:ext cx="6833287" cy="3954322"/>
          </a:xfrm>
          <a:prstGeom prst="rect">
            <a:avLst/>
          </a:prstGeom>
          <a:solidFill>
            <a:srgbClr val="DAE4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Jahrgang 9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Unterricht im Kurs ohne äußere      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Differenzierung, d.h. ohne 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Kurseinteilung </a:t>
            </a:r>
          </a:p>
          <a:p>
            <a:pPr>
              <a:defRPr/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Jahrgang 10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Differenzierung in A- bzw. B-Kurs</a:t>
            </a:r>
          </a:p>
          <a:p>
            <a:pPr marL="0" indent="0">
              <a:buFont typeface="Arial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Jahrgang 9</a:t>
            </a:r>
          </a:p>
          <a:p>
            <a:pPr marL="0" indent="0">
              <a:buNone/>
            </a:pPr>
            <a:r>
              <a:rPr lang="de-DE" dirty="0" smtClean="0"/>
              <a:t>    Unterricht im Kurs ohne äußere Differenzierung, d.h. ohne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Kurseinteilung.</a:t>
            </a:r>
          </a:p>
          <a:p>
            <a:endParaRPr lang="de-DE" dirty="0" smtClean="0"/>
          </a:p>
          <a:p>
            <a:r>
              <a:rPr lang="de-DE" dirty="0" smtClean="0"/>
              <a:t>Jahrgang 10</a:t>
            </a:r>
          </a:p>
          <a:p>
            <a:pPr marL="0" indent="0">
              <a:buNone/>
            </a:pPr>
            <a:r>
              <a:rPr lang="de-DE" dirty="0" smtClean="0"/>
              <a:t>    Differenzierung in A- bzw. B-Kurs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6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die Wahl der 2. Fremdsprache?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endParaRPr lang="de-DE" alt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de-DE" altLang="de-DE" sz="2900" dirty="0">
                <a:latin typeface="Arial" panose="020B0604020202020204" pitchFamily="34" charset="0"/>
                <a:cs typeface="Arial" panose="020B0604020202020204" pitchFamily="34" charset="0"/>
              </a:rPr>
              <a:t>Fremdsprachenkenntnisse sind in fast allen Berufen häufiger notwendig als auf den ersten Blick gedacht.</a:t>
            </a:r>
          </a:p>
          <a:p>
            <a:pPr>
              <a:spcAft>
                <a:spcPts val="1200"/>
              </a:spcAft>
              <a:defRPr/>
            </a:pPr>
            <a:r>
              <a:rPr lang="de-DE" altLang="de-DE" sz="2900" dirty="0">
                <a:latin typeface="Arial" panose="020B0604020202020204" pitchFamily="34" charset="0"/>
                <a:cs typeface="Arial" panose="020B0604020202020204" pitchFamily="34" charset="0"/>
              </a:rPr>
              <a:t>Fremdsprachenkenntnisse erweitern unsere interkulturelle Kompetenz.</a:t>
            </a:r>
          </a:p>
          <a:p>
            <a:pPr>
              <a:spcAft>
                <a:spcPts val="1200"/>
              </a:spcAft>
              <a:defRPr/>
            </a:pPr>
            <a:r>
              <a:rPr lang="de-DE" altLang="de-DE" sz="2900" dirty="0">
                <a:latin typeface="Arial" panose="020B0604020202020204" pitchFamily="34" charset="0"/>
                <a:cs typeface="Arial" panose="020B0604020202020204" pitchFamily="34" charset="0"/>
              </a:rPr>
              <a:t>Fremdsprachenkenntnisse helfen, sich in einer globalisierten Welt zu orientieren.</a:t>
            </a:r>
          </a:p>
          <a:p>
            <a:pPr>
              <a:defRPr/>
            </a:pPr>
            <a:endParaRPr lang="de-DE" alt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3">
      <a:dk1>
        <a:srgbClr val="375F91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Breitbild</PresentationFormat>
  <Paragraphs>127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Caflisch Script Pro Regular</vt:lpstr>
      <vt:lpstr>Calibri</vt:lpstr>
      <vt:lpstr>MV Boli</vt:lpstr>
      <vt:lpstr>Wingdings 3</vt:lpstr>
      <vt:lpstr>Larissa-Design</vt:lpstr>
      <vt:lpstr>PowerPoint-Präsentation</vt:lpstr>
      <vt:lpstr>  Wahlpflichtunterricht an der Käthe-Kollwitz-Schule  </vt:lpstr>
      <vt:lpstr>Was sind die Rahmenbedingungen?</vt:lpstr>
      <vt:lpstr>Wie erfolgt die Kurseinwahl?</vt:lpstr>
      <vt:lpstr>Angebote im Jahrgang 7/8 </vt:lpstr>
      <vt:lpstr>Angebote im Jahrgang 9/10 </vt:lpstr>
      <vt:lpstr>2. Fremdsprache: Französisch ab Jahrgang 7</vt:lpstr>
      <vt:lpstr>2. Fremdsprache: Spanisch ab Jahrgang 9</vt:lpstr>
      <vt:lpstr>Was bedeutet die Wahl der 2. Fremdsprache?</vt:lpstr>
      <vt:lpstr>Was bedeutet die Wahl der 2. Fremdsprache?</vt:lpstr>
      <vt:lpstr>Was bedeutet die Wahl der 2. Fremdsprache?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Termine: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Julia Steitz</cp:lastModifiedBy>
  <cp:revision>65</cp:revision>
  <cp:lastPrinted>2020-03-23T08:09:36Z</cp:lastPrinted>
  <dcterms:created xsi:type="dcterms:W3CDTF">2019-02-22T10:55:38Z</dcterms:created>
  <dcterms:modified xsi:type="dcterms:W3CDTF">2023-04-25T12:10:22Z</dcterms:modified>
</cp:coreProperties>
</file>